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9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6790" y="1347614"/>
            <a:ext cx="629557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ПРАВИЛА </a:t>
            </a:r>
          </a:p>
          <a:p>
            <a:pPr algn="ctr"/>
            <a:r>
              <a:rPr lang="ru-RU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БЕЗОПАСНОГО ПОВЕДЕНИЯ</a:t>
            </a:r>
          </a:p>
          <a:p>
            <a:pPr algn="ctr"/>
            <a:r>
              <a:rPr lang="ru-RU" sz="4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ВОДЕ</a:t>
            </a:r>
            <a:endParaRPr lang="ru-RU" sz="40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710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483518"/>
            <a:ext cx="7192734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ПРАВИЛА БЕЗОПАСНОГО </a:t>
            </a:r>
            <a:br>
              <a:rPr lang="ru-RU" sz="3200" b="1" dirty="0" smtClean="0"/>
            </a:br>
            <a:r>
              <a:rPr lang="ru-RU" sz="3200" b="1" dirty="0" smtClean="0"/>
              <a:t>ПОВЕДЕНИЯ НА ВОДЕ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1630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Овальная выноска 6"/>
          <p:cNvSpPr/>
          <p:nvPr/>
        </p:nvSpPr>
        <p:spPr>
          <a:xfrm>
            <a:off x="1562746" y="1491630"/>
            <a:ext cx="1857126" cy="792088"/>
          </a:xfrm>
          <a:prstGeom prst="wedgeEllipseCallout">
            <a:avLst>
              <a:gd name="adj1" fmla="val -48499"/>
              <a:gd name="adj2" fmla="val 69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НАЙДИТЕ ОШИБКИ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2355726"/>
            <a:ext cx="561662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3. </a:t>
            </a:r>
            <a:r>
              <a:rPr lang="ru-RU" sz="2800" dirty="0"/>
              <a:t>П</a:t>
            </a:r>
            <a:r>
              <a:rPr lang="ru-RU" sz="2800" dirty="0" smtClean="0"/>
              <a:t>одплывайте </a:t>
            </a:r>
            <a:r>
              <a:rPr lang="ru-RU" sz="2800" dirty="0"/>
              <a:t>близко к идущим судам. Вблизи идущего теплохода возникает течение, которое может затянуть под винт.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2363316"/>
            <a:ext cx="561662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3. </a:t>
            </a:r>
            <a:r>
              <a:rPr lang="ru-RU" sz="2800" b="1" dirty="0" smtClean="0"/>
              <a:t>Не подплывайте </a:t>
            </a:r>
            <a:r>
              <a:rPr lang="ru-RU" sz="2800" dirty="0"/>
              <a:t>близко к идущим судам. Вблизи идущего теплохода возникает течение, которое может затянуть под винт.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29782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483518"/>
            <a:ext cx="7192734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ПРАВИЛА БЕЗОПАСНОГО </a:t>
            </a:r>
            <a:br>
              <a:rPr lang="ru-RU" sz="3200" b="1" dirty="0" smtClean="0"/>
            </a:br>
            <a:r>
              <a:rPr lang="ru-RU" sz="3200" b="1" dirty="0" smtClean="0"/>
              <a:t>ПОВЕДЕНИЯ НА ВОДЕ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1630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Овальная выноска 6"/>
          <p:cNvSpPr/>
          <p:nvPr/>
        </p:nvSpPr>
        <p:spPr>
          <a:xfrm>
            <a:off x="1562746" y="1491630"/>
            <a:ext cx="1857126" cy="792088"/>
          </a:xfrm>
          <a:prstGeom prst="wedgeEllipseCallout">
            <a:avLst>
              <a:gd name="adj1" fmla="val -48499"/>
              <a:gd name="adj2" fmla="val 69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НАЙДИТЕ ОШИБКИ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2355726"/>
            <a:ext cx="561662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4. Безопасно прыгать </a:t>
            </a:r>
            <a:r>
              <a:rPr lang="ru-RU" sz="2800" dirty="0"/>
              <a:t>или нырять в воду в неизвестном месте - можно удариться головой о грунт, корягу, сваю и т.п.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2355726"/>
            <a:ext cx="561662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4. </a:t>
            </a:r>
            <a:r>
              <a:rPr lang="ru-RU" sz="2800" b="1" dirty="0" smtClean="0"/>
              <a:t>Небезопасно</a:t>
            </a:r>
            <a:r>
              <a:rPr lang="ru-RU" sz="2800" dirty="0" smtClean="0"/>
              <a:t> </a:t>
            </a:r>
            <a:r>
              <a:rPr lang="ru-RU" sz="2800" dirty="0"/>
              <a:t>прыгать или нырять в воду в неизвестном месте - можно удариться головой о грунт, корягу, сваю и т.п.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2164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483518"/>
            <a:ext cx="7192734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ПРАВИЛА БЕЗОПАСНОГО </a:t>
            </a:r>
            <a:br>
              <a:rPr lang="ru-RU" sz="3200" b="1" dirty="0" smtClean="0"/>
            </a:br>
            <a:r>
              <a:rPr lang="ru-RU" sz="3200" b="1" dirty="0" smtClean="0"/>
              <a:t>ПОВЕДЕНИЯ НА ВОДЕ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1630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Овальная выноска 6"/>
          <p:cNvSpPr/>
          <p:nvPr/>
        </p:nvSpPr>
        <p:spPr>
          <a:xfrm>
            <a:off x="1562746" y="1491630"/>
            <a:ext cx="1857126" cy="792088"/>
          </a:xfrm>
          <a:prstGeom prst="wedgeEllipseCallout">
            <a:avLst>
              <a:gd name="adj1" fmla="val -48499"/>
              <a:gd name="adj2" fmla="val 69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НАЙДИТЕ ОШИБКИ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2355726"/>
            <a:ext cx="561662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5. Не </a:t>
            </a:r>
            <a:r>
              <a:rPr lang="ru-RU" sz="2800" dirty="0"/>
              <a:t>допускайте грубых игр на воде. </a:t>
            </a:r>
            <a:r>
              <a:rPr lang="ru-RU" sz="2800" dirty="0" smtClean="0"/>
              <a:t>Можно подплывать </a:t>
            </a:r>
            <a:r>
              <a:rPr lang="ru-RU" sz="2800" dirty="0"/>
              <a:t>под купающихся, «топить», подавать ложные сигналы о помощи и </a:t>
            </a:r>
            <a:r>
              <a:rPr lang="ru-RU" sz="2800" dirty="0" smtClean="0"/>
              <a:t>др.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2350492"/>
            <a:ext cx="561662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5. Не допускайте грубых игр на воде. </a:t>
            </a:r>
            <a:r>
              <a:rPr lang="ru-RU" sz="2800" b="1" dirty="0" smtClean="0"/>
              <a:t>Нельзя</a:t>
            </a:r>
            <a:r>
              <a:rPr lang="ru-RU" sz="2800" dirty="0" smtClean="0"/>
              <a:t> подплывать </a:t>
            </a:r>
            <a:r>
              <a:rPr lang="ru-RU" sz="2800" dirty="0"/>
              <a:t>под купающихся, «топить», подавать ложные сигналы о помощи и др.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9510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483518"/>
            <a:ext cx="7192734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ПРАВИЛА БЕЗОПАСНОГО </a:t>
            </a:r>
            <a:br>
              <a:rPr lang="ru-RU" sz="3200" b="1" dirty="0" smtClean="0"/>
            </a:br>
            <a:r>
              <a:rPr lang="ru-RU" sz="3200" b="1" dirty="0" smtClean="0"/>
              <a:t>ПОВЕДЕНИЯ НА ВОДЕ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1630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Овальная выноска 6"/>
          <p:cNvSpPr/>
          <p:nvPr/>
        </p:nvSpPr>
        <p:spPr>
          <a:xfrm>
            <a:off x="1562746" y="1491630"/>
            <a:ext cx="1857126" cy="792088"/>
          </a:xfrm>
          <a:prstGeom prst="wedgeEllipseCallout">
            <a:avLst>
              <a:gd name="adj1" fmla="val -48499"/>
              <a:gd name="adj2" fmla="val 69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НАЙДИТЕ ОШИБКИ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2355726"/>
            <a:ext cx="561662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5. Не </a:t>
            </a:r>
            <a:r>
              <a:rPr lang="ru-RU" sz="2800" dirty="0"/>
              <a:t>допускайте грубых игр на воде. </a:t>
            </a:r>
            <a:r>
              <a:rPr lang="ru-RU" sz="2800" dirty="0" smtClean="0"/>
              <a:t>Можно подплывать </a:t>
            </a:r>
            <a:r>
              <a:rPr lang="ru-RU" sz="2800" dirty="0"/>
              <a:t>под купающихся, «топить», подавать ложные сигналы о помощи и </a:t>
            </a:r>
            <a:r>
              <a:rPr lang="ru-RU" sz="2800" dirty="0" smtClean="0"/>
              <a:t>др.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2350492"/>
            <a:ext cx="561662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5. Не допускайте грубых игр на воде. </a:t>
            </a:r>
            <a:r>
              <a:rPr lang="ru-RU" sz="2800" b="1" dirty="0" smtClean="0"/>
              <a:t>Нельзя</a:t>
            </a:r>
            <a:r>
              <a:rPr lang="ru-RU" sz="2800" dirty="0" smtClean="0"/>
              <a:t> подплывать </a:t>
            </a:r>
            <a:r>
              <a:rPr lang="ru-RU" sz="2800" dirty="0"/>
              <a:t>под купающихся, «топить», подавать ложные сигналы о помощи и др.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7544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915816" y="267494"/>
            <a:ext cx="3376310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КОНКУРС!</a:t>
            </a:r>
            <a:endParaRPr lang="ru-RU" sz="44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3598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63688" y="1275606"/>
            <a:ext cx="5832648" cy="576064"/>
          </a:xfrm>
          <a:prstGeom prst="wedgeRoundRectCallout">
            <a:avLst>
              <a:gd name="adj1" fmla="val -54075"/>
              <a:gd name="adj2" fmla="val 76729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Нарисуйте знак «Безопасность на воде!» </a:t>
            </a:r>
            <a:endParaRPr lang="ru-RU" sz="2400" b="1" dirty="0"/>
          </a:p>
        </p:txBody>
      </p:sp>
      <p:pic>
        <p:nvPicPr>
          <p:cNvPr id="1026" name="Picture 2" descr="Знаки безопасности на воде — будьте осторожны на рыбалке со льда!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52"/>
          <a:stretch/>
        </p:blipFill>
        <p:spPr bwMode="auto">
          <a:xfrm>
            <a:off x="1736233" y="2268447"/>
            <a:ext cx="6834395" cy="177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009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67921" y="267494"/>
            <a:ext cx="2224182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ТЕСТ</a:t>
            </a:r>
            <a:endParaRPr lang="ru-RU" sz="44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3598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63688" y="1059582"/>
            <a:ext cx="6696744" cy="1008112"/>
          </a:xfrm>
          <a:prstGeom prst="wedgeRoundRectCallout">
            <a:avLst>
              <a:gd name="adj1" fmla="val -54075"/>
              <a:gd name="adj2" fmla="val 7672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Закончи правильно предложение: "Купаться безопаснее ..."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87824" y="2287166"/>
            <a:ext cx="3600400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одному</a:t>
            </a:r>
            <a:endParaRPr lang="ru-RU" sz="36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3003798"/>
            <a:ext cx="6840760" cy="10801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в присутствии взрослых в специально отведенных местах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23728" y="4155926"/>
            <a:ext cx="5472608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с другом вдали от берега</a:t>
            </a:r>
          </a:p>
        </p:txBody>
      </p:sp>
    </p:spTree>
    <p:extLst>
      <p:ext uri="{BB962C8B-B14F-4D97-AF65-F5344CB8AC3E}">
        <p14:creationId xmlns:p14="http://schemas.microsoft.com/office/powerpoint/2010/main" val="4255957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7911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46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63688" y="548630"/>
            <a:ext cx="6696744" cy="1008112"/>
          </a:xfrm>
          <a:prstGeom prst="wedgeRoundRectCallout">
            <a:avLst>
              <a:gd name="adj1" fmla="val -54075"/>
              <a:gd name="adj2" fmla="val 7672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Что нужно делать, если во время купания все-таки свело ногу?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2283718"/>
            <a:ext cx="6840760" cy="6515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Ничего делать не надо, само пройдет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3003798"/>
            <a:ext cx="6840760" cy="10801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Надо постоянно массировать сведенную ногу и позвать на помощь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23728" y="4155926"/>
            <a:ext cx="5472608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Надо побыстрее плыть к берегу</a:t>
            </a:r>
          </a:p>
        </p:txBody>
      </p:sp>
    </p:spTree>
    <p:extLst>
      <p:ext uri="{BB962C8B-B14F-4D97-AF65-F5344CB8AC3E}">
        <p14:creationId xmlns:p14="http://schemas.microsoft.com/office/powerpoint/2010/main" val="70647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7911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46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63688" y="548630"/>
            <a:ext cx="6696744" cy="1008112"/>
          </a:xfrm>
          <a:prstGeom prst="wedgeRoundRectCallout">
            <a:avLst>
              <a:gd name="adj1" fmla="val -54075"/>
              <a:gd name="adj2" fmla="val 7672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Можно ли нырять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в </a:t>
            </a:r>
            <a:r>
              <a:rPr lang="ru-RU" sz="3200" b="1" dirty="0"/>
              <a:t>незнакомом месте?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3435846"/>
            <a:ext cx="6840760" cy="6515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Можно. Не надо ничего боятся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2283718"/>
            <a:ext cx="6840760" cy="10801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Нет, под водой могут быть посторонние предметы.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75656" y="4155926"/>
            <a:ext cx="6840760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Если недалеко есть взрослые, то можно</a:t>
            </a:r>
          </a:p>
        </p:txBody>
      </p:sp>
    </p:spTree>
    <p:extLst>
      <p:ext uri="{BB962C8B-B14F-4D97-AF65-F5344CB8AC3E}">
        <p14:creationId xmlns:p14="http://schemas.microsoft.com/office/powerpoint/2010/main" val="2435642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7911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46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63688" y="548630"/>
            <a:ext cx="6696744" cy="1008112"/>
          </a:xfrm>
          <a:prstGeom prst="wedgeRoundRectCallout">
            <a:avLst>
              <a:gd name="adj1" fmla="val -54075"/>
              <a:gd name="adj2" fmla="val 7672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Допускается ли купание </a:t>
            </a:r>
            <a:r>
              <a:rPr lang="ru-RU" sz="3200" b="1" dirty="0" smtClean="0"/>
              <a:t>ночью?</a:t>
            </a:r>
            <a:endParaRPr lang="ru-RU" sz="32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41707" y="2931790"/>
            <a:ext cx="6840760" cy="6515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Допускается </a:t>
            </a:r>
            <a:r>
              <a:rPr lang="ru-RU" sz="2800" b="1" dirty="0"/>
              <a:t>в сумерки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2283718"/>
            <a:ext cx="6840760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Не </a:t>
            </a:r>
            <a:r>
              <a:rPr lang="ru-RU" sz="2800" b="1" dirty="0"/>
              <a:t>допускается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75656" y="3651870"/>
            <a:ext cx="6840760" cy="115212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Допускается</a:t>
            </a:r>
            <a:r>
              <a:rPr lang="ru-RU" sz="2800" b="1" dirty="0"/>
              <a:t>, если водоем огражден осветительными сигнальными буями</a:t>
            </a:r>
          </a:p>
        </p:txBody>
      </p:sp>
    </p:spTree>
    <p:extLst>
      <p:ext uri="{BB962C8B-B14F-4D97-AF65-F5344CB8AC3E}">
        <p14:creationId xmlns:p14="http://schemas.microsoft.com/office/powerpoint/2010/main" val="180411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7911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46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63688" y="548630"/>
            <a:ext cx="6696744" cy="1008112"/>
          </a:xfrm>
          <a:prstGeom prst="wedgeRoundRectCallout">
            <a:avLst>
              <a:gd name="adj1" fmla="val -54075"/>
              <a:gd name="adj2" fmla="val 7672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Основными причинами несчастных случаев на воде являются: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41707" y="2067694"/>
            <a:ext cx="6840760" cy="6515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Ненастная </a:t>
            </a:r>
            <a:r>
              <a:rPr lang="ru-RU" sz="2800" b="1" dirty="0"/>
              <a:t>погода и сильный ветер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62171" y="3435846"/>
            <a:ext cx="6840760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Прыжки </a:t>
            </a:r>
            <a:r>
              <a:rPr lang="ru-RU" sz="2800" b="1" dirty="0"/>
              <a:t>и падения в </a:t>
            </a:r>
            <a:r>
              <a:rPr lang="ru-RU" sz="2800" b="1" dirty="0" smtClean="0"/>
              <a:t>воду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75656" y="2787774"/>
            <a:ext cx="6840760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Длительное </a:t>
            </a:r>
            <a:r>
              <a:rPr lang="ru-RU" sz="2800" b="1" dirty="0"/>
              <a:t>пребывание на солнце</a:t>
            </a:r>
          </a:p>
        </p:txBody>
      </p:sp>
    </p:spTree>
    <p:extLst>
      <p:ext uri="{BB962C8B-B14F-4D97-AF65-F5344CB8AC3E}">
        <p14:creationId xmlns:p14="http://schemas.microsoft.com/office/powerpoint/2010/main" val="569679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7911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629854"/>
            <a:ext cx="4320480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Я и туча, и туман, </a:t>
            </a:r>
            <a:endParaRPr lang="ru-RU" sz="2800" b="1" dirty="0" smtClean="0"/>
          </a:p>
          <a:p>
            <a:r>
              <a:rPr lang="ru-RU" sz="2800" b="1" dirty="0" smtClean="0"/>
              <a:t>И </a:t>
            </a:r>
            <a:r>
              <a:rPr lang="ru-RU" sz="2800" b="1" dirty="0"/>
              <a:t>ручей, и океан, </a:t>
            </a:r>
            <a:endParaRPr lang="ru-RU" sz="2800" b="1" dirty="0" smtClean="0"/>
          </a:p>
          <a:p>
            <a:r>
              <a:rPr lang="ru-RU" sz="2800" b="1" dirty="0" smtClean="0"/>
              <a:t>И </a:t>
            </a:r>
            <a:r>
              <a:rPr lang="ru-RU" sz="2800" b="1" dirty="0"/>
              <a:t>летаю, и бегу </a:t>
            </a:r>
            <a:endParaRPr lang="ru-RU" sz="2800" b="1" dirty="0" smtClean="0"/>
          </a:p>
          <a:p>
            <a:r>
              <a:rPr lang="ru-RU" sz="2800" b="1" dirty="0" smtClean="0"/>
              <a:t>И </a:t>
            </a:r>
            <a:r>
              <a:rPr lang="ru-RU" sz="2800" b="1" dirty="0"/>
              <a:t>стеклянной быть могу.</a:t>
            </a:r>
            <a:endParaRPr lang="ru-RU" sz="28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740398" y="1925998"/>
            <a:ext cx="1937967" cy="840959"/>
            <a:chOff x="6804248" y="3662303"/>
            <a:chExt cx="1937967" cy="840959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804248" y="3662303"/>
              <a:ext cx="1675658" cy="612068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chemeClr val="bg1"/>
                  </a:solidFill>
                </a:rPr>
                <a:t>ОТВЕТ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153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8384" y="4045479"/>
              <a:ext cx="713831" cy="4577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715766"/>
            <a:ext cx="2993529" cy="19956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4499992" y="3363838"/>
            <a:ext cx="2821457" cy="122413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ВОДА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17446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42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2267744" y="1052686"/>
            <a:ext cx="6192688" cy="3175248"/>
          </a:xfrm>
          <a:prstGeom prst="wedgeRoundRectCallout">
            <a:avLst>
              <a:gd name="adj1" fmla="val -58134"/>
              <a:gd name="adj2" fmla="val 7573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Молодцы! Вы повторили правила безопасного поведения на воде! </a:t>
            </a:r>
          </a:p>
          <a:p>
            <a:pPr algn="ctr"/>
            <a:r>
              <a:rPr lang="ru-RU" sz="3600" b="1" dirty="0" smtClean="0"/>
              <a:t>Не забывайте их и обязательно соблюдайте!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082853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11760" y="483518"/>
            <a:ext cx="410445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А ЗНАЕТЕ ЛИ ВЫ…?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1203598"/>
            <a:ext cx="7176388" cy="33239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800" b="1" dirty="0" smtClean="0"/>
              <a:t>У </a:t>
            </a:r>
            <a:r>
              <a:rPr lang="ru-RU" sz="2800" b="1" dirty="0"/>
              <a:t>воды есть свой международный </a:t>
            </a:r>
            <a:r>
              <a:rPr lang="ru-RU" sz="2800" b="1" dirty="0" smtClean="0"/>
              <a:t>день.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800" b="1" dirty="0" smtClean="0"/>
              <a:t>Кипяток </a:t>
            </a:r>
            <a:r>
              <a:rPr lang="ru-RU" sz="2800" b="1" dirty="0"/>
              <a:t>замерзает </a:t>
            </a:r>
            <a:r>
              <a:rPr lang="ru-RU" sz="2800" b="1" dirty="0" smtClean="0"/>
              <a:t>быстрее.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800" b="1" dirty="0" smtClean="0"/>
              <a:t>Самая</a:t>
            </a:r>
            <a:r>
              <a:rPr lang="ru-RU" sz="2800" b="1" dirty="0"/>
              <a:t>  чистая вода в </a:t>
            </a:r>
            <a:r>
              <a:rPr lang="ru-RU" sz="2800" b="1" dirty="0" smtClean="0"/>
              <a:t>Финляндии.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800" b="1" dirty="0"/>
              <a:t>О</a:t>
            </a:r>
            <a:r>
              <a:rPr lang="ru-RU" sz="2800" b="1" dirty="0" smtClean="0"/>
              <a:t>снова </a:t>
            </a:r>
            <a:r>
              <a:rPr lang="ru-RU" sz="2800" b="1" dirty="0"/>
              <a:t>жизни – это </a:t>
            </a:r>
            <a:r>
              <a:rPr lang="ru-RU" sz="2800" b="1" dirty="0" smtClean="0"/>
              <a:t>вода.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800" b="1" dirty="0" smtClean="0"/>
              <a:t>Правила безопасного поведения на воде.</a:t>
            </a:r>
            <a:endParaRPr lang="ru-RU" sz="2800" dirty="0"/>
          </a:p>
        </p:txBody>
      </p:sp>
      <p:sp>
        <p:nvSpPr>
          <p:cNvPr id="10" name="Управляющая кнопка: справка 9">
            <a:hlinkClick r:id="rId3" action="ppaction://hlinksldjump" highlightClick="1"/>
          </p:cNvPr>
          <p:cNvSpPr/>
          <p:nvPr/>
        </p:nvSpPr>
        <p:spPr>
          <a:xfrm>
            <a:off x="7665736" y="1347614"/>
            <a:ext cx="506664" cy="506664"/>
          </a:xfrm>
          <a:prstGeom prst="actionButtonHel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справка 10">
            <a:hlinkClick r:id="rId4" action="ppaction://hlinksldjump" highlightClick="1"/>
          </p:cNvPr>
          <p:cNvSpPr/>
          <p:nvPr/>
        </p:nvSpPr>
        <p:spPr>
          <a:xfrm>
            <a:off x="5796136" y="1923678"/>
            <a:ext cx="506664" cy="506664"/>
          </a:xfrm>
          <a:prstGeom prst="actionButtonHel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справка 11">
            <a:hlinkClick r:id="rId5" action="ppaction://hlinksldjump" highlightClick="1"/>
          </p:cNvPr>
          <p:cNvSpPr/>
          <p:nvPr/>
        </p:nvSpPr>
        <p:spPr>
          <a:xfrm>
            <a:off x="6588224" y="2582742"/>
            <a:ext cx="506664" cy="506664"/>
          </a:xfrm>
          <a:prstGeom prst="actionButtonHel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справка 12">
            <a:hlinkClick r:id="rId6" action="ppaction://hlinksldjump" highlightClick="1"/>
          </p:cNvPr>
          <p:cNvSpPr/>
          <p:nvPr/>
        </p:nvSpPr>
        <p:spPr>
          <a:xfrm>
            <a:off x="5364088" y="3241806"/>
            <a:ext cx="506664" cy="506664"/>
          </a:xfrm>
          <a:prstGeom prst="actionButtonHel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справка 13">
            <a:hlinkClick r:id="rId7" action="ppaction://hlinksldjump" highlightClick="1"/>
          </p:cNvPr>
          <p:cNvSpPr/>
          <p:nvPr/>
        </p:nvSpPr>
        <p:spPr>
          <a:xfrm>
            <a:off x="7740352" y="3878080"/>
            <a:ext cx="506664" cy="506664"/>
          </a:xfrm>
          <a:prstGeom prst="actionButtonHel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43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11760" y="483518"/>
            <a:ext cx="410445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А ЗНАЕТЕ ЛИ ВЫ…?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03598"/>
            <a:ext cx="74312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У воды есть свой международный </a:t>
            </a:r>
            <a:r>
              <a:rPr lang="ru-RU" sz="3200" b="1" dirty="0" smtClean="0"/>
              <a:t>день.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3" y="1833086"/>
            <a:ext cx="7287249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ru-RU" sz="2400" dirty="0"/>
              <a:t>Г</a:t>
            </a:r>
            <a:r>
              <a:rPr lang="ru-RU" sz="2400" dirty="0" smtClean="0"/>
              <a:t>енеральная </a:t>
            </a:r>
            <a:r>
              <a:rPr lang="ru-RU" sz="2400" dirty="0"/>
              <a:t>Ассамблея ООН решила своеобразно напомнить человечеству о важности сохранения водных ресурсов. По этому поводу ввели международный праздник. Отмечают его ежегодно </a:t>
            </a:r>
            <a:r>
              <a:rPr lang="ru-RU" sz="2400" b="1" dirty="0"/>
              <a:t>22 марта.</a:t>
            </a:r>
            <a:endParaRPr lang="ru-RU" sz="2400" b="1" dirty="0"/>
          </a:p>
        </p:txBody>
      </p:sp>
      <p:sp>
        <p:nvSpPr>
          <p:cNvPr id="15" name="Управляющая кнопка: назад 14">
            <a:hlinkClick r:id="rId3" action="ppaction://hlinksldjump" highlightClick="1"/>
          </p:cNvPr>
          <p:cNvSpPr/>
          <p:nvPr/>
        </p:nvSpPr>
        <p:spPr>
          <a:xfrm>
            <a:off x="8164334" y="4070629"/>
            <a:ext cx="440113" cy="440113"/>
          </a:xfrm>
          <a:prstGeom prst="actionButtonBackPrevio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966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11760" y="483518"/>
            <a:ext cx="410445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А ЗНАЕТЕ ЛИ ВЫ…?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03598"/>
            <a:ext cx="52601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Кипяток замерзает быстрее.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3" y="1833086"/>
            <a:ext cx="7287249" cy="26776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ru-RU" sz="2400" dirty="0"/>
              <a:t>По логике охлажденная вода должна превращаться в лед быстрее теплой, так как ей не нужно остывать. Но на деле все происходит наоборот, и даже ученые пока точно не знают причины этого явления. Если вы оставите на морозе две чашки – с холодной водой и с кипятком, то горячая жидкость замерзнет быстрее.</a:t>
            </a:r>
            <a:endParaRPr lang="ru-RU" sz="2400" b="1" dirty="0"/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164334" y="4070629"/>
            <a:ext cx="440113" cy="440113"/>
          </a:xfrm>
          <a:prstGeom prst="actionButtonBackPrevio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910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11760" y="483518"/>
            <a:ext cx="410445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А ЗНАЕТЕ ЛИ ВЫ…?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03598"/>
            <a:ext cx="62001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Самая  чистая вода в Финляндии.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3" y="1833086"/>
            <a:ext cx="7287249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ru-RU" sz="2400" dirty="0"/>
              <a:t>По данным ЮНЕСКО, самая чистая вода находится в Финляндии. Всего в исследовании свежей природной воды принимало участие 122 страны. При этом 1 млрд людей по всему миру вообще не имеет доступа к безопасной воде.</a:t>
            </a:r>
            <a:endParaRPr lang="ru-RU" sz="2400" b="1" dirty="0"/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164334" y="4070629"/>
            <a:ext cx="440113" cy="440113"/>
          </a:xfrm>
          <a:prstGeom prst="actionButtonBackPrevio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94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11760" y="483518"/>
            <a:ext cx="410445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А ЗНАЕТЕ ЛИ ВЫ…?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03598"/>
            <a:ext cx="47426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Основа жизни – это вода.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3" y="1833086"/>
            <a:ext cx="7287249" cy="26776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ru-RU" sz="2400" dirty="0"/>
              <a:t>Вода – основа жизни. Все живые животные и растительные существа состоят из воды: животные – на 75%,  рыбы – на 75%,  медузы – на 99%,  картофель - на 76%, яблоки - на 85%, помидоры - на 90%, огурцы - на 95%, арбузы - на 96%. Даже человек состоит из воды. 86% воды содержится в теле у новорожденного и до 50% у пожилых людей.</a:t>
            </a:r>
            <a:endParaRPr lang="ru-RU" sz="2400" b="1" dirty="0"/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164334" y="4070629"/>
            <a:ext cx="440113" cy="440113"/>
          </a:xfrm>
          <a:prstGeom prst="actionButtonBackPrevio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721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483518"/>
            <a:ext cx="7192734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ПРАВИЛА БЕЗОПАСНОГО </a:t>
            </a:r>
            <a:br>
              <a:rPr lang="ru-RU" sz="3200" b="1" dirty="0" smtClean="0"/>
            </a:br>
            <a:r>
              <a:rPr lang="ru-RU" sz="3200" b="1" dirty="0" smtClean="0"/>
              <a:t>ПОВЕДЕНИЯ НА ВОДЕ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1630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Овальная выноска 6"/>
          <p:cNvSpPr/>
          <p:nvPr/>
        </p:nvSpPr>
        <p:spPr>
          <a:xfrm>
            <a:off x="1562746" y="1491630"/>
            <a:ext cx="1857126" cy="792088"/>
          </a:xfrm>
          <a:prstGeom prst="wedgeEllipseCallout">
            <a:avLst>
              <a:gd name="adj1" fmla="val -48499"/>
              <a:gd name="adj2" fmla="val 69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НАЙДИТЕ ОШИБКИ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2355726"/>
            <a:ext cx="489654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1. Купаться не следует 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специально оборудованных местах: пляжах, бассейнах, купальнях.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2355726"/>
            <a:ext cx="489654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1. Купаться </a:t>
            </a:r>
            <a:r>
              <a:rPr lang="ru-RU" sz="2800" b="1" dirty="0" smtClean="0"/>
              <a:t>следует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специально оборудованных местах: пляжах, бассейнах, купальнях.</a:t>
            </a:r>
          </a:p>
        </p:txBody>
      </p:sp>
    </p:spTree>
    <p:extLst>
      <p:ext uri="{BB962C8B-B14F-4D97-AF65-F5344CB8AC3E}">
        <p14:creationId xmlns:p14="http://schemas.microsoft.com/office/powerpoint/2010/main" val="397987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483518"/>
            <a:ext cx="7192734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ПРАВИЛА БЕЗОПАСНОГО </a:t>
            </a:r>
            <a:br>
              <a:rPr lang="ru-RU" sz="3200" b="1" dirty="0" smtClean="0"/>
            </a:br>
            <a:r>
              <a:rPr lang="ru-RU" sz="3200" b="1" dirty="0" smtClean="0"/>
              <a:t>ПОВЕДЕНИЯ НА ВОДЕ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7667" l="154" r="100000">
                        <a14:foregroundMark x1="55008" y1="31333" x2="85824" y2="29778"/>
                        <a14:foregroundMark x1="61633" y1="20556" x2="66256" y2="39778"/>
                        <a14:foregroundMark x1="79199" y1="25000" x2="8505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1630"/>
            <a:ext cx="1562746" cy="2167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Овальная выноска 6"/>
          <p:cNvSpPr/>
          <p:nvPr/>
        </p:nvSpPr>
        <p:spPr>
          <a:xfrm>
            <a:off x="1562746" y="1491630"/>
            <a:ext cx="1857126" cy="792088"/>
          </a:xfrm>
          <a:prstGeom prst="wedgeEllipseCallout">
            <a:avLst>
              <a:gd name="adj1" fmla="val -48499"/>
              <a:gd name="adj2" fmla="val 69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НАЙДИТЕ ОШИБКИ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2355726"/>
            <a:ext cx="489654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2. В </a:t>
            </a:r>
            <a:r>
              <a:rPr lang="ru-RU" sz="2800" dirty="0"/>
              <a:t>воде следует находиться не более </a:t>
            </a:r>
            <a:r>
              <a:rPr lang="ru-RU" sz="2800" dirty="0" smtClean="0"/>
              <a:t>40-45 </a:t>
            </a:r>
            <a:r>
              <a:rPr lang="ru-RU" sz="2800" dirty="0"/>
              <a:t>минут. При переохлаждении тела могут возникнуть судороги.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2355726"/>
            <a:ext cx="489654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2. В </a:t>
            </a:r>
            <a:r>
              <a:rPr lang="ru-RU" sz="2800" dirty="0"/>
              <a:t>воде следует находиться </a:t>
            </a:r>
            <a:r>
              <a:rPr lang="ru-RU" sz="2800" b="1" dirty="0"/>
              <a:t>не более 10-15 минут</a:t>
            </a:r>
            <a:r>
              <a:rPr lang="ru-RU" sz="2800" dirty="0"/>
              <a:t>. При переохлаждении тела могут возникнуть судороги. </a:t>
            </a:r>
          </a:p>
        </p:txBody>
      </p:sp>
    </p:spTree>
    <p:extLst>
      <p:ext uri="{BB962C8B-B14F-4D97-AF65-F5344CB8AC3E}">
        <p14:creationId xmlns:p14="http://schemas.microsoft.com/office/powerpoint/2010/main" val="355710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630</Words>
  <Application>Microsoft Office PowerPoint</Application>
  <PresentationFormat>Экран (16:9)</PresentationFormat>
  <Paragraphs>76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XTreme.ws</cp:lastModifiedBy>
  <cp:revision>34</cp:revision>
  <dcterms:created xsi:type="dcterms:W3CDTF">2022-05-23T12:31:02Z</dcterms:created>
  <dcterms:modified xsi:type="dcterms:W3CDTF">2022-05-23T13:50:52Z</dcterms:modified>
</cp:coreProperties>
</file>